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2" r:id="rId4"/>
    <p:sldId id="263" r:id="rId5"/>
    <p:sldId id="267" r:id="rId6"/>
    <p:sldId id="268" r:id="rId7"/>
    <p:sldId id="280" r:id="rId8"/>
    <p:sldId id="281" r:id="rId9"/>
    <p:sldId id="282" r:id="rId10"/>
    <p:sldId id="283" r:id="rId11"/>
    <p:sldId id="270" r:id="rId12"/>
    <p:sldId id="271" r:id="rId13"/>
    <p:sldId id="272" r:id="rId14"/>
    <p:sldId id="269" r:id="rId15"/>
    <p:sldId id="273" r:id="rId16"/>
    <p:sldId id="274" r:id="rId17"/>
    <p:sldId id="276" r:id="rId18"/>
    <p:sldId id="275" r:id="rId19"/>
    <p:sldId id="277"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4618739-D9CC-4DAA-A7AF-B5555B65D718}"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148EAD-5380-4DD6-B9C9-4B584562AE3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618739-D9CC-4DAA-A7AF-B5555B65D718}"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148EAD-5380-4DD6-B9C9-4B584562AE3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618739-D9CC-4DAA-A7AF-B5555B65D718}"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148EAD-5380-4DD6-B9C9-4B584562AE3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618739-D9CC-4DAA-A7AF-B5555B65D718}"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148EAD-5380-4DD6-B9C9-4B584562AE3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618739-D9CC-4DAA-A7AF-B5555B65D718}"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148EAD-5380-4DD6-B9C9-4B584562AE3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4618739-D9CC-4DAA-A7AF-B5555B65D718}" type="datetimeFigureOut">
              <a:rPr lang="en-GB" smtClean="0"/>
              <a:t>22/03/2020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148EAD-5380-4DD6-B9C9-4B584562AE3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4618739-D9CC-4DAA-A7AF-B5555B65D718}" type="datetimeFigureOut">
              <a:rPr lang="en-GB" smtClean="0"/>
              <a:t>22/03/2020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D148EAD-5380-4DD6-B9C9-4B584562AE3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4618739-D9CC-4DAA-A7AF-B5555B65D718}" type="datetimeFigureOut">
              <a:rPr lang="en-GB" smtClean="0"/>
              <a:t>22/03/2020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D148EAD-5380-4DD6-B9C9-4B584562AE3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618739-D9CC-4DAA-A7AF-B5555B65D718}" type="datetimeFigureOut">
              <a:rPr lang="en-GB" smtClean="0"/>
              <a:t>22/03/2020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D148EAD-5380-4DD6-B9C9-4B584562AE3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18739-D9CC-4DAA-A7AF-B5555B65D718}" type="datetimeFigureOut">
              <a:rPr lang="en-GB" smtClean="0"/>
              <a:t>22/03/2020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148EAD-5380-4DD6-B9C9-4B584562AE3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18739-D9CC-4DAA-A7AF-B5555B65D718}" type="datetimeFigureOut">
              <a:rPr lang="en-GB" smtClean="0"/>
              <a:t>22/03/2020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148EAD-5380-4DD6-B9C9-4B584562AE3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618739-D9CC-4DAA-A7AF-B5555B65D718}" type="datetimeFigureOut">
              <a:rPr lang="en-GB" smtClean="0"/>
              <a:t>22/03/2020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148EAD-5380-4DD6-B9C9-4B584562AE3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ntechopen.com/books/environmental-change-and-sustainability/coping-mechanisms-of-plants-to-metal-contaminated-soi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n.wikipedia.org/wiki/Environmental_preservat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t>Coping Mechanisms of Plants</a:t>
            </a:r>
            <a:br>
              <a:rPr lang="en-GB" b="1" dirty="0" smtClean="0"/>
            </a:br>
            <a:r>
              <a:rPr lang="en-GB" b="1" dirty="0" smtClean="0"/>
              <a:t>growing on heavy  metal contaminated soil</a:t>
            </a:r>
            <a:endParaRPr lang="en-GB" dirty="0"/>
          </a:p>
        </p:txBody>
      </p:sp>
      <p:sp>
        <p:nvSpPr>
          <p:cNvPr id="3" name="Subtitle 2"/>
          <p:cNvSpPr>
            <a:spLocks noGrp="1"/>
          </p:cNvSpPr>
          <p:nvPr>
            <p:ph type="subTitle" idx="1"/>
          </p:nvPr>
        </p:nvSpPr>
        <p:spPr/>
        <p:txBody>
          <a:bodyPr>
            <a:normAutofit fontScale="55000" lnSpcReduction="20000"/>
          </a:bodyPr>
          <a:lstStyle/>
          <a:p>
            <a:r>
              <a:rPr lang="en-GB" dirty="0" smtClean="0"/>
              <a:t>This lecturer is based on the book chapter</a:t>
            </a:r>
          </a:p>
          <a:p>
            <a:r>
              <a:rPr lang="en-GB" b="1" dirty="0" smtClean="0"/>
              <a:t>Coping Mechanisms of Plants to Metal Contaminated Soil</a:t>
            </a:r>
          </a:p>
          <a:p>
            <a:r>
              <a:rPr lang="en-GB" dirty="0" smtClean="0"/>
              <a:t>By Melanie </a:t>
            </a:r>
            <a:r>
              <a:rPr lang="en-GB" dirty="0" err="1" smtClean="0"/>
              <a:t>Mehes</a:t>
            </a:r>
            <a:r>
              <a:rPr lang="en-GB" dirty="0" smtClean="0"/>
              <a:t>-Smith, </a:t>
            </a:r>
            <a:r>
              <a:rPr lang="en-GB" dirty="0" err="1" smtClean="0"/>
              <a:t>Kabwe</a:t>
            </a:r>
            <a:r>
              <a:rPr lang="en-GB" dirty="0" smtClean="0"/>
              <a:t> </a:t>
            </a:r>
            <a:r>
              <a:rPr lang="en-GB" dirty="0" err="1" smtClean="0"/>
              <a:t>Nkongolo</a:t>
            </a:r>
            <a:r>
              <a:rPr lang="en-GB" dirty="0" smtClean="0"/>
              <a:t> and </a:t>
            </a:r>
            <a:r>
              <a:rPr lang="en-GB" dirty="0" err="1" smtClean="0"/>
              <a:t>Ewa</a:t>
            </a:r>
            <a:r>
              <a:rPr lang="en-GB" dirty="0" smtClean="0"/>
              <a:t> </a:t>
            </a:r>
            <a:r>
              <a:rPr lang="en-GB" dirty="0" err="1" smtClean="0"/>
              <a:t>Cholewa</a:t>
            </a:r>
            <a:endParaRPr lang="en-GB" dirty="0" smtClean="0"/>
          </a:p>
          <a:p>
            <a:r>
              <a:rPr lang="en-GB" dirty="0" smtClean="0"/>
              <a:t>May 8th 2013</a:t>
            </a:r>
          </a:p>
          <a:p>
            <a:r>
              <a:rPr lang="en-GB" dirty="0" smtClean="0"/>
              <a:t>DOI: 10.5772/55124</a:t>
            </a:r>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Accumulators/</a:t>
            </a:r>
            <a:r>
              <a:rPr lang="en-GB" dirty="0" err="1" smtClean="0"/>
              <a:t>hyperaccumulators</a:t>
            </a:r>
            <a:endParaRPr lang="en-GB" dirty="0"/>
          </a:p>
        </p:txBody>
      </p:sp>
      <p:sp>
        <p:nvSpPr>
          <p:cNvPr id="3" name="Content Placeholder 2"/>
          <p:cNvSpPr>
            <a:spLocks noGrp="1"/>
          </p:cNvSpPr>
          <p:nvPr>
            <p:ph idx="1"/>
          </p:nvPr>
        </p:nvSpPr>
        <p:spPr/>
        <p:txBody>
          <a:bodyPr/>
          <a:lstStyle/>
          <a:p>
            <a:pPr algn="just">
              <a:lnSpc>
                <a:spcPct val="150000"/>
              </a:lnSpc>
            </a:pPr>
            <a:r>
              <a:rPr lang="en-GB" dirty="0" smtClean="0"/>
              <a:t>A </a:t>
            </a:r>
            <a:r>
              <a:rPr lang="en-GB" b="1" dirty="0" err="1" smtClean="0"/>
              <a:t>hyperaccumulator</a:t>
            </a:r>
            <a:r>
              <a:rPr lang="en-GB" dirty="0" smtClean="0"/>
              <a:t> is a </a:t>
            </a:r>
            <a:r>
              <a:rPr lang="en-GB" b="1" dirty="0" smtClean="0"/>
              <a:t>plant</a:t>
            </a:r>
            <a:r>
              <a:rPr lang="en-GB" dirty="0" smtClean="0"/>
              <a:t> capable of growing in soil or water with very high concentrations of metals, absorbing these metals through their roots, and concentrating extremely high levels of metals in their tissues.</a:t>
            </a:r>
          </a:p>
          <a:p>
            <a:pPr algn="just">
              <a:lnSpc>
                <a:spcPct val="150000"/>
              </a:lnSpc>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smtClean="0"/>
              <a:t>Determination of excluders, indicators and </a:t>
            </a:r>
            <a:r>
              <a:rPr lang="en-GB" sz="2400" b="1" dirty="0" err="1" smtClean="0"/>
              <a:t>hyperaccumulators</a:t>
            </a:r>
            <a:r>
              <a:rPr lang="en-GB" sz="2400" b="1" dirty="0" smtClean="0"/>
              <a:t> plants</a:t>
            </a:r>
            <a:br>
              <a:rPr lang="en-GB" sz="2400" b="1" dirty="0" smtClean="0"/>
            </a:br>
            <a:endParaRPr lang="en-GB" sz="2400" dirty="0"/>
          </a:p>
        </p:txBody>
      </p:sp>
      <p:sp>
        <p:nvSpPr>
          <p:cNvPr id="3" name="Content Placeholder 2"/>
          <p:cNvSpPr>
            <a:spLocks noGrp="1"/>
          </p:cNvSpPr>
          <p:nvPr>
            <p:ph idx="1"/>
          </p:nvPr>
        </p:nvSpPr>
        <p:spPr>
          <a:xfrm>
            <a:off x="457200" y="1268760"/>
            <a:ext cx="8229600" cy="4857403"/>
          </a:xfrm>
        </p:spPr>
        <p:txBody>
          <a:bodyPr>
            <a:normAutofit/>
          </a:bodyPr>
          <a:lstStyle/>
          <a:p>
            <a:pPr>
              <a:lnSpc>
                <a:spcPct val="170000"/>
              </a:lnSpc>
            </a:pPr>
            <a:r>
              <a:rPr lang="en-GB" sz="1600" dirty="0" smtClean="0"/>
              <a:t>Plant is classified as a </a:t>
            </a:r>
            <a:r>
              <a:rPr lang="en-GB" sz="1600" dirty="0" err="1" smtClean="0"/>
              <a:t>hyperaccumulator</a:t>
            </a:r>
            <a:r>
              <a:rPr lang="en-GB" sz="1600" dirty="0" smtClean="0"/>
              <a:t> when it meets four criteria including; a) when the level of heavy metal in the shoot divided by level of heavy metal in the root is greater than 1 (shoot/root quotient &gt; 1); b) when the level of heavy metal in the shoot divided by total level of heavy metal in the soil is greater than 1 (extraction coefficient &gt; 1); c) when the plant takes up between 10 – 500 times more heavy metals than normal plants (uncontaminated plants - control plants); and d) more than 100mg/kg of cadmium, 1000g/kg of copper, lead, nickel, chromium; or more than 10000mg/kg of zinc. </a:t>
            </a:r>
          </a:p>
          <a:p>
            <a:pPr>
              <a:lnSpc>
                <a:spcPct val="170000"/>
              </a:lnSpc>
            </a:pPr>
            <a:r>
              <a:rPr lang="en-GB" sz="1600" dirty="0" smtClean="0"/>
              <a:t>An excluder is a plant that has high levels of heavy metals in the roots but with shoot/root quotients less than 1. </a:t>
            </a:r>
          </a:p>
          <a:p>
            <a:pPr>
              <a:lnSpc>
                <a:spcPct val="170000"/>
              </a:lnSpc>
            </a:pPr>
            <a:r>
              <a:rPr lang="en-GB" sz="1600" dirty="0" smtClean="0"/>
              <a:t>Finally, plant indicators have high levels of heavy metals within their tissues reflect those in the surrounding soil.</a:t>
            </a:r>
            <a:endParaRPr lang="en-GB"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Physiological mechanisms of metal resistance</a:t>
            </a:r>
            <a:endParaRPr lang="en-GB" dirty="0"/>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GB" dirty="0" smtClean="0"/>
              <a:t>Resistant plants are able to grow on metal contaminated soil due to avoidance and/or tolerance strategies. Plant resistance to high levels of heavy metals in soils can result from either reduced uptake or once taken up, metals have to be transformed into a physiologically tolerable form. </a:t>
            </a:r>
          </a:p>
          <a:p>
            <a:pPr algn="just">
              <a:lnSpc>
                <a:spcPct val="150000"/>
              </a:lnSpc>
            </a:pP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 </a:t>
            </a:r>
            <a:r>
              <a:rPr lang="en-GB" b="1" dirty="0" smtClean="0"/>
              <a:t>Restriction of metal uptake</a:t>
            </a:r>
            <a:endParaRPr lang="en-GB" dirty="0"/>
          </a:p>
        </p:txBody>
      </p:sp>
      <p:sp>
        <p:nvSpPr>
          <p:cNvPr id="3" name="Content Placeholder 2"/>
          <p:cNvSpPr>
            <a:spLocks noGrp="1"/>
          </p:cNvSpPr>
          <p:nvPr>
            <p:ph idx="1"/>
          </p:nvPr>
        </p:nvSpPr>
        <p:spPr/>
        <p:txBody>
          <a:bodyPr>
            <a:normAutofit fontScale="70000" lnSpcReduction="20000"/>
          </a:bodyPr>
          <a:lstStyle/>
          <a:p>
            <a:pPr>
              <a:lnSpc>
                <a:spcPct val="170000"/>
              </a:lnSpc>
            </a:pPr>
            <a:r>
              <a:rPr lang="en-GB" dirty="0" smtClean="0"/>
              <a:t>The plasma membrane is the first structure of living cells exposed to heavy metals. The restriction of metals at the plasma membrane limits the uptake and accumulation of metals by preventing their entry into the cytoplasm. This can be done by (1) changing the ion binding capacity of the cell wall and/or (2) decreasing the uptake of metal ions through modified ion channels, and/or (3) by removing metals from cells with active efflux pumps and/or (4) with root with root exudates. </a:t>
            </a:r>
          </a:p>
          <a:p>
            <a:pPr>
              <a:lnSpc>
                <a:spcPct val="170000"/>
              </a:lnSpc>
            </a:pP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B. </a:t>
            </a:r>
            <a:r>
              <a:rPr lang="en-GB" b="1" dirty="0" smtClean="0"/>
              <a:t>The cell wall</a:t>
            </a:r>
            <a:endParaRPr lang="en-GB" dirty="0"/>
          </a:p>
        </p:txBody>
      </p:sp>
      <p:sp>
        <p:nvSpPr>
          <p:cNvPr id="3" name="Content Placeholder 2"/>
          <p:cNvSpPr>
            <a:spLocks noGrp="1"/>
          </p:cNvSpPr>
          <p:nvPr>
            <p:ph idx="1"/>
          </p:nvPr>
        </p:nvSpPr>
        <p:spPr/>
        <p:txBody>
          <a:bodyPr>
            <a:normAutofit/>
          </a:bodyPr>
          <a:lstStyle/>
          <a:p>
            <a:pPr>
              <a:lnSpc>
                <a:spcPct val="150000"/>
              </a:lnSpc>
            </a:pPr>
            <a:r>
              <a:rPr lang="en-GB" dirty="0" smtClean="0"/>
              <a:t>Divalent and trivalent metal </a:t>
            </a:r>
            <a:r>
              <a:rPr lang="en-GB" dirty="0" err="1" smtClean="0"/>
              <a:t>cations</a:t>
            </a:r>
            <a:r>
              <a:rPr lang="en-GB" dirty="0" smtClean="0"/>
              <a:t> can bind plant cell walls because of the presence of functional groups such as –COOH, -OH and –SH. </a:t>
            </a:r>
            <a:r>
              <a:rPr lang="en-GB" dirty="0" err="1" smtClean="0"/>
              <a:t>Pectins</a:t>
            </a:r>
            <a:r>
              <a:rPr lang="en-GB" dirty="0" smtClean="0"/>
              <a:t> are polymers that contain carboxyl groups which enable the binding of divalent and trivalent heavy metals ions. </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a:t>
            </a:r>
            <a:r>
              <a:rPr lang="en-GB" b="1" dirty="0" smtClean="0"/>
              <a:t> Root exudates</a:t>
            </a:r>
            <a:endParaRPr lang="en-GB" dirty="0"/>
          </a:p>
        </p:txBody>
      </p:sp>
      <p:sp>
        <p:nvSpPr>
          <p:cNvPr id="3" name="Content Placeholder 2"/>
          <p:cNvSpPr>
            <a:spLocks noGrp="1"/>
          </p:cNvSpPr>
          <p:nvPr>
            <p:ph idx="1"/>
          </p:nvPr>
        </p:nvSpPr>
        <p:spPr/>
        <p:txBody>
          <a:bodyPr>
            <a:normAutofit/>
          </a:bodyPr>
          <a:lstStyle/>
          <a:p>
            <a:pPr algn="just">
              <a:lnSpc>
                <a:spcPct val="150000"/>
              </a:lnSpc>
            </a:pPr>
            <a:r>
              <a:rPr lang="en-GB" dirty="0" smtClean="0"/>
              <a:t>Resistant plants can also restrict the entry of metals by immobilizing them in the </a:t>
            </a:r>
            <a:r>
              <a:rPr lang="en-GB" dirty="0" err="1" smtClean="0"/>
              <a:t>rhizosphere</a:t>
            </a:r>
            <a:r>
              <a:rPr lang="en-GB" dirty="0" smtClean="0"/>
              <a:t> with root exudates outside the plasma membrane e.g. </a:t>
            </a:r>
            <a:r>
              <a:rPr lang="en-GB" dirty="0" err="1" smtClean="0"/>
              <a:t>phytochelatins</a:t>
            </a:r>
            <a:r>
              <a:rPr lang="en-GB" dirty="0" smtClean="0"/>
              <a:t>, citrate and </a:t>
            </a:r>
            <a:r>
              <a:rPr lang="en-GB" dirty="0" err="1" smtClean="0"/>
              <a:t>malate</a:t>
            </a:r>
            <a:r>
              <a:rPr lang="en-GB" dirty="0" smtClean="0"/>
              <a:t> may be responsible for Cu exclusion mechanisms in non accumulators </a:t>
            </a:r>
          </a:p>
          <a:p>
            <a:pPr>
              <a:lnSpc>
                <a:spcPct val="150000"/>
              </a:lnSpc>
            </a:pP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 </a:t>
            </a:r>
            <a:r>
              <a:rPr lang="en-GB" b="1" dirty="0" err="1" smtClean="0"/>
              <a:t>Chelation</a:t>
            </a:r>
            <a:endParaRPr lang="en-GB" dirty="0"/>
          </a:p>
        </p:txBody>
      </p:sp>
      <p:sp>
        <p:nvSpPr>
          <p:cNvPr id="3" name="Content Placeholder 2"/>
          <p:cNvSpPr>
            <a:spLocks noGrp="1"/>
          </p:cNvSpPr>
          <p:nvPr>
            <p:ph idx="1"/>
          </p:nvPr>
        </p:nvSpPr>
        <p:spPr/>
        <p:txBody>
          <a:bodyPr>
            <a:normAutofit/>
          </a:bodyPr>
          <a:lstStyle/>
          <a:p>
            <a:r>
              <a:rPr lang="en-GB" dirty="0" smtClean="0"/>
              <a:t>The </a:t>
            </a:r>
            <a:r>
              <a:rPr lang="en-GB" dirty="0" err="1" smtClean="0"/>
              <a:t>phytotoxic</a:t>
            </a:r>
            <a:r>
              <a:rPr lang="en-GB" dirty="0" smtClean="0"/>
              <a:t> effect of free metal ions can be eliminated by their </a:t>
            </a:r>
            <a:r>
              <a:rPr lang="en-GB" dirty="0" err="1" smtClean="0"/>
              <a:t>chelation</a:t>
            </a:r>
            <a:r>
              <a:rPr lang="en-GB" dirty="0" smtClean="0"/>
              <a:t> by specific high-affinity </a:t>
            </a:r>
            <a:r>
              <a:rPr lang="en-GB" dirty="0" err="1" smtClean="0"/>
              <a:t>ligands</a:t>
            </a:r>
            <a:r>
              <a:rPr lang="en-GB" dirty="0" smtClean="0"/>
              <a:t>. The </a:t>
            </a:r>
            <a:r>
              <a:rPr lang="en-GB" dirty="0" err="1" smtClean="0"/>
              <a:t>chelation</a:t>
            </a:r>
            <a:r>
              <a:rPr lang="en-GB" dirty="0" smtClean="0"/>
              <a:t> of metals allows for the restriction of metal uptake, the uptake of metal ions, sequestration and </a:t>
            </a:r>
            <a:r>
              <a:rPr lang="en-GB" dirty="0" err="1" smtClean="0"/>
              <a:t>compartmentation</a:t>
            </a:r>
            <a:r>
              <a:rPr lang="en-GB" dirty="0" smtClean="0"/>
              <a:t>, as well as xylem loading and transport within the plant. </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e. </a:t>
            </a:r>
            <a:r>
              <a:rPr lang="en-GB" b="1" dirty="0" smtClean="0"/>
              <a:t>Oxygen donor </a:t>
            </a:r>
            <a:r>
              <a:rPr lang="en-GB" b="1" dirty="0" err="1" smtClean="0"/>
              <a:t>ligands</a:t>
            </a:r>
            <a:endParaRPr lang="en-GB" dirty="0"/>
          </a:p>
        </p:txBody>
      </p:sp>
      <p:sp>
        <p:nvSpPr>
          <p:cNvPr id="3" name="Content Placeholder 2"/>
          <p:cNvSpPr>
            <a:spLocks noGrp="1"/>
          </p:cNvSpPr>
          <p:nvPr>
            <p:ph idx="1"/>
          </p:nvPr>
        </p:nvSpPr>
        <p:spPr/>
        <p:txBody>
          <a:bodyPr>
            <a:normAutofit/>
          </a:bodyPr>
          <a:lstStyle/>
          <a:p>
            <a:r>
              <a:rPr lang="en-GB" dirty="0" smtClean="0"/>
              <a:t>Organic acids such as </a:t>
            </a:r>
            <a:r>
              <a:rPr lang="en-GB" dirty="0" err="1" smtClean="0"/>
              <a:t>malate</a:t>
            </a:r>
            <a:r>
              <a:rPr lang="en-GB" dirty="0" smtClean="0"/>
              <a:t>, </a:t>
            </a:r>
            <a:r>
              <a:rPr lang="en-GB" dirty="0" err="1" smtClean="0"/>
              <a:t>aconitate</a:t>
            </a:r>
            <a:r>
              <a:rPr lang="en-GB" dirty="0" smtClean="0"/>
              <a:t>, </a:t>
            </a:r>
            <a:r>
              <a:rPr lang="en-GB" dirty="0" err="1" smtClean="0"/>
              <a:t>malonate</a:t>
            </a:r>
            <a:r>
              <a:rPr lang="en-GB" dirty="0" smtClean="0"/>
              <a:t>, oxalate, </a:t>
            </a:r>
            <a:r>
              <a:rPr lang="en-GB" dirty="0" err="1" smtClean="0"/>
              <a:t>tartrate</a:t>
            </a:r>
            <a:r>
              <a:rPr lang="en-GB" dirty="0" smtClean="0"/>
              <a:t> and citrate are involved in metal uptake restriction and </a:t>
            </a:r>
            <a:r>
              <a:rPr lang="en-GB" dirty="0" err="1" smtClean="0"/>
              <a:t>dexotification</a:t>
            </a:r>
            <a:r>
              <a:rPr lang="en-GB" dirty="0" smtClean="0"/>
              <a:t> in plants. These carboxylic acid anions form complexes with divalent and trivalent metal ions with high stability. They are involved in the restriction of metal entry into the cell, metal exclusion in the root cells, accumulation and transport within the plants. </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 </a:t>
            </a:r>
            <a:r>
              <a:rPr lang="en-GB" b="1" dirty="0" smtClean="0"/>
              <a:t>Nitrogen donor </a:t>
            </a:r>
            <a:r>
              <a:rPr lang="en-GB" b="1" dirty="0" err="1" smtClean="0"/>
              <a:t>ligands</a:t>
            </a:r>
            <a:endParaRPr lang="en-GB" dirty="0"/>
          </a:p>
        </p:txBody>
      </p:sp>
      <p:sp>
        <p:nvSpPr>
          <p:cNvPr id="3" name="Content Placeholder 2"/>
          <p:cNvSpPr>
            <a:spLocks noGrp="1"/>
          </p:cNvSpPr>
          <p:nvPr>
            <p:ph idx="1"/>
          </p:nvPr>
        </p:nvSpPr>
        <p:spPr/>
        <p:txBody>
          <a:bodyPr>
            <a:normAutofit/>
          </a:bodyPr>
          <a:lstStyle/>
          <a:p>
            <a:pPr>
              <a:lnSpc>
                <a:spcPct val="150000"/>
              </a:lnSpc>
            </a:pPr>
            <a:r>
              <a:rPr lang="en-GB" dirty="0" smtClean="0"/>
              <a:t>This group consists of amino acids and their derivatives which have relatively high affinity for specific metals, </a:t>
            </a:r>
            <a:r>
              <a:rPr lang="en-GB" dirty="0"/>
              <a:t>e</a:t>
            </a:r>
            <a:r>
              <a:rPr lang="en-GB" dirty="0" smtClean="0"/>
              <a:t>.g. </a:t>
            </a:r>
            <a:r>
              <a:rPr lang="en-GB" dirty="0" err="1" smtClean="0"/>
              <a:t>histidine</a:t>
            </a:r>
            <a:r>
              <a:rPr lang="en-GB" dirty="0" smtClean="0"/>
              <a:t> is involved in restriction of metal uptake by plants. </a:t>
            </a:r>
          </a:p>
          <a:p>
            <a:pPr>
              <a:lnSpc>
                <a:spcPct val="150000"/>
              </a:lnSpc>
            </a:pP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 </a:t>
            </a:r>
            <a:r>
              <a:rPr lang="en-GB" b="1" dirty="0" err="1" smtClean="0"/>
              <a:t>Sulfur</a:t>
            </a:r>
            <a:r>
              <a:rPr lang="en-GB" b="1" dirty="0" smtClean="0"/>
              <a:t> donor </a:t>
            </a:r>
            <a:r>
              <a:rPr lang="en-GB" b="1" dirty="0" err="1" smtClean="0"/>
              <a:t>ligands</a:t>
            </a:r>
            <a:endParaRPr lang="en-GB" dirty="0"/>
          </a:p>
        </p:txBody>
      </p:sp>
      <p:sp>
        <p:nvSpPr>
          <p:cNvPr id="3" name="Content Placeholder 2"/>
          <p:cNvSpPr>
            <a:spLocks noGrp="1"/>
          </p:cNvSpPr>
          <p:nvPr>
            <p:ph idx="1"/>
          </p:nvPr>
        </p:nvSpPr>
        <p:spPr/>
        <p:txBody>
          <a:bodyPr>
            <a:normAutofit fontScale="85000" lnSpcReduction="10000"/>
          </a:bodyPr>
          <a:lstStyle/>
          <a:p>
            <a:pPr algn="just">
              <a:lnSpc>
                <a:spcPct val="160000"/>
              </a:lnSpc>
            </a:pPr>
            <a:r>
              <a:rPr lang="en-GB" dirty="0" smtClean="0"/>
              <a:t>In plants, </a:t>
            </a:r>
            <a:r>
              <a:rPr lang="en-GB" dirty="0" err="1" smtClean="0"/>
              <a:t>sulfur</a:t>
            </a:r>
            <a:r>
              <a:rPr lang="en-GB" dirty="0" smtClean="0"/>
              <a:t> donor </a:t>
            </a:r>
            <a:r>
              <a:rPr lang="en-GB" dirty="0" err="1" smtClean="0"/>
              <a:t>ligands</a:t>
            </a:r>
            <a:r>
              <a:rPr lang="en-GB" dirty="0" smtClean="0"/>
              <a:t> are composed of two classes of metal chelating </a:t>
            </a:r>
            <a:r>
              <a:rPr lang="en-GB" dirty="0" err="1" smtClean="0"/>
              <a:t>ligands</a:t>
            </a:r>
            <a:r>
              <a:rPr lang="en-GB" dirty="0" smtClean="0"/>
              <a:t> which are </a:t>
            </a:r>
            <a:r>
              <a:rPr lang="en-GB" dirty="0" err="1" smtClean="0"/>
              <a:t>phytochelatins</a:t>
            </a:r>
            <a:r>
              <a:rPr lang="en-GB" dirty="0" smtClean="0"/>
              <a:t> (PCs) and </a:t>
            </a:r>
            <a:r>
              <a:rPr lang="en-GB" dirty="0" err="1" smtClean="0"/>
              <a:t>metallothioneins</a:t>
            </a:r>
            <a:r>
              <a:rPr lang="en-GB" dirty="0" smtClean="0"/>
              <a:t> (MTs). </a:t>
            </a:r>
          </a:p>
          <a:p>
            <a:pPr algn="just">
              <a:lnSpc>
                <a:spcPct val="160000"/>
              </a:lnSpc>
            </a:pPr>
            <a:r>
              <a:rPr lang="en-GB" dirty="0" smtClean="0"/>
              <a:t>PCs are produced in cells immediately after heavy metal exposure, including </a:t>
            </a:r>
            <a:r>
              <a:rPr lang="en-GB" dirty="0" err="1" smtClean="0"/>
              <a:t>Cd</a:t>
            </a:r>
            <a:r>
              <a:rPr lang="en-GB" dirty="0" smtClean="0"/>
              <a:t>, </a:t>
            </a:r>
            <a:r>
              <a:rPr lang="en-GB" dirty="0" err="1" smtClean="0"/>
              <a:t>Pb</a:t>
            </a:r>
            <a:r>
              <a:rPr lang="en-GB" dirty="0" smtClean="0"/>
              <a:t>, Zn, Ag, Hg, As in concentrations positively correlated with metal accumulation in plant tissues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a:xfrm>
            <a:off x="457200" y="1268760"/>
            <a:ext cx="8229600" cy="4857403"/>
          </a:xfrm>
        </p:spPr>
        <p:txBody>
          <a:bodyPr>
            <a:normAutofit fontScale="70000" lnSpcReduction="20000"/>
          </a:bodyPr>
          <a:lstStyle/>
          <a:p>
            <a:pPr algn="just">
              <a:lnSpc>
                <a:spcPct val="160000"/>
              </a:lnSpc>
            </a:pPr>
            <a:r>
              <a:rPr lang="en-GB" dirty="0" smtClean="0"/>
              <a:t>Heavy metal contaminated environments act as stress factors on plants, which causes physiological reaction change that reduces or inhibits plant </a:t>
            </a:r>
            <a:r>
              <a:rPr lang="en-GB" dirty="0" err="1" smtClean="0"/>
              <a:t>vigor</a:t>
            </a:r>
            <a:r>
              <a:rPr lang="en-GB" dirty="0" smtClean="0"/>
              <a:t> and growth. A plant showing injury or death due to metal stress is deemed sensitive to its environment. On the other hand, resistant plants can survive and reproduce under metal stress conditions . In general, plants can achieve resistance to heavy metals by avoidance or tolerance. </a:t>
            </a:r>
          </a:p>
          <a:p>
            <a:pPr algn="just">
              <a:lnSpc>
                <a:spcPct val="160000"/>
              </a:lnSpc>
            </a:pPr>
            <a:r>
              <a:rPr lang="en-GB" dirty="0" smtClean="0"/>
              <a:t>Plants colonizing metal-contaminated soils are classified as resistant and have adapted to this stressed environment. Heavy metal resistance can be achieved by avoidance and/or tolerance. </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pPr algn="just">
              <a:lnSpc>
                <a:spcPct val="150000"/>
              </a:lnSpc>
            </a:pPr>
            <a:r>
              <a:rPr lang="en-GB" dirty="0" smtClean="0"/>
              <a:t>The second class of </a:t>
            </a:r>
            <a:r>
              <a:rPr lang="en-GB" dirty="0" err="1" smtClean="0"/>
              <a:t>sulfur</a:t>
            </a:r>
            <a:r>
              <a:rPr lang="en-GB" dirty="0" smtClean="0"/>
              <a:t> donor </a:t>
            </a:r>
            <a:r>
              <a:rPr lang="en-GB" dirty="0" err="1" smtClean="0"/>
              <a:t>ligands</a:t>
            </a:r>
            <a:r>
              <a:rPr lang="en-GB" dirty="0" smtClean="0"/>
              <a:t> are </a:t>
            </a:r>
            <a:r>
              <a:rPr lang="en-GB" dirty="0" err="1" smtClean="0"/>
              <a:t>metallotioneins</a:t>
            </a:r>
            <a:r>
              <a:rPr lang="en-GB" dirty="0" smtClean="0"/>
              <a:t> (MTs). They are low molecular weight, </a:t>
            </a:r>
            <a:r>
              <a:rPr lang="en-GB" dirty="0" err="1" smtClean="0"/>
              <a:t>cysteine</a:t>
            </a:r>
            <a:r>
              <a:rPr lang="en-GB" dirty="0" smtClean="0"/>
              <a:t>-rich, metal-binding proteins found in a wide range of organisms. Unlike PCs, they are encoded by structural genes</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Avoidance</a:t>
            </a:r>
            <a:endParaRPr lang="en-GB" dirty="0"/>
          </a:p>
        </p:txBody>
      </p:sp>
      <p:sp>
        <p:nvSpPr>
          <p:cNvPr id="3" name="Content Placeholder 2"/>
          <p:cNvSpPr>
            <a:spLocks noGrp="1"/>
          </p:cNvSpPr>
          <p:nvPr>
            <p:ph idx="1"/>
          </p:nvPr>
        </p:nvSpPr>
        <p:spPr>
          <a:xfrm>
            <a:off x="457200" y="1268760"/>
            <a:ext cx="8229600" cy="4857403"/>
          </a:xfrm>
        </p:spPr>
        <p:txBody>
          <a:bodyPr>
            <a:normAutofit fontScale="47500" lnSpcReduction="20000"/>
          </a:bodyPr>
          <a:lstStyle/>
          <a:p>
            <a:pPr algn="just">
              <a:lnSpc>
                <a:spcPct val="170000"/>
              </a:lnSpc>
            </a:pPr>
            <a:r>
              <a:rPr lang="en-GB" dirty="0" smtClean="0"/>
              <a:t>Avoiders are plants that are able to protect themselves by preventing metal ions from entering their cellular cytoplasm. </a:t>
            </a:r>
            <a:r>
              <a:rPr lang="en-GB" dirty="0" smtClean="0"/>
              <a:t>These plants restrict the uptake of metals within root tissue by several strategies e.g. (1) exploring less contaminated soil. (2) </a:t>
            </a:r>
            <a:r>
              <a:rPr lang="en-GB" dirty="0" err="1" smtClean="0"/>
              <a:t>mycorrhizal</a:t>
            </a:r>
            <a:r>
              <a:rPr lang="en-GB" dirty="0" smtClean="0"/>
              <a:t> inoculations, where </a:t>
            </a:r>
            <a:r>
              <a:rPr lang="en-GB" dirty="0" err="1" smtClean="0"/>
              <a:t>mycorrhizae</a:t>
            </a:r>
            <a:r>
              <a:rPr lang="en-GB" dirty="0" smtClean="0"/>
              <a:t> can extend their </a:t>
            </a:r>
            <a:r>
              <a:rPr lang="en-GB" dirty="0" err="1" smtClean="0"/>
              <a:t>hyphae</a:t>
            </a:r>
            <a:r>
              <a:rPr lang="en-GB" dirty="0" smtClean="0"/>
              <a:t> outside the plants rooting zone up to several tens of meters and transfer the necessary elements to the plant. (3) these metal tolerant fungi can increase plant metal resistance by changing the metals speciation or by restricting the metal transfer into the plant (4)Plants can also restrict contaminant uptake in root tissues by immobilizing metals for example through root exudates in the </a:t>
            </a:r>
            <a:r>
              <a:rPr lang="en-GB" dirty="0" err="1" smtClean="0"/>
              <a:t>rhizosphere</a:t>
            </a:r>
            <a:r>
              <a:rPr lang="en-GB" dirty="0" smtClean="0"/>
              <a:t>. A role of root exudates is to </a:t>
            </a:r>
            <a:r>
              <a:rPr lang="en-GB" dirty="0" err="1" smtClean="0"/>
              <a:t>chelate</a:t>
            </a:r>
            <a:r>
              <a:rPr lang="en-GB" dirty="0" smtClean="0"/>
              <a:t> metals and stop their entry inside the cell. (5) The cell wall has also been found to be involved in restricting metal uptake into the cell’s cytoplasm.</a:t>
            </a:r>
          </a:p>
          <a:p>
            <a:pPr algn="just">
              <a:lnSpc>
                <a:spcPct val="170000"/>
              </a:lnSpc>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Tolerance</a:t>
            </a:r>
            <a:endParaRPr lang="en-GB" dirty="0"/>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GB" dirty="0" smtClean="0"/>
              <a:t>T</a:t>
            </a:r>
            <a:r>
              <a:rPr lang="en-GB" dirty="0" smtClean="0"/>
              <a:t>olerant plants are able to detoxify metal ions that have crossed the plasma membrane </a:t>
            </a:r>
            <a:r>
              <a:rPr lang="en-GB" dirty="0" smtClean="0"/>
              <a:t>exhibiting tolerance from the stress of metals that have entered the cell’s cytoplasm. </a:t>
            </a:r>
            <a:r>
              <a:rPr lang="en-GB" dirty="0" err="1" smtClean="0"/>
              <a:t>Metallophytes</a:t>
            </a:r>
            <a:r>
              <a:rPr lang="en-GB" dirty="0" smtClean="0"/>
              <a:t> (metal tolerant plant), in particular, can function normally even in the presence of higher plant-internal metal levels. </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pPr algn="just">
              <a:lnSpc>
                <a:spcPct val="150000"/>
              </a:lnSpc>
            </a:pPr>
            <a:r>
              <a:rPr lang="en-GB" dirty="0" smtClean="0"/>
              <a:t>Plants have to modify their physiological processes in order to survive in the  polluted media. This survival is dependent on the inheritance of favourable traits.</a:t>
            </a:r>
            <a:r>
              <a:rPr lang="en-GB" dirty="0" smtClean="0"/>
              <a:t> Thus, identifying genes involved in a specific adaptation is considered a challenge. </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Categories of plants growing on metal contaminated soils</a:t>
            </a:r>
            <a:endParaRPr lang="en-GB" dirty="0"/>
          </a:p>
        </p:txBody>
      </p:sp>
      <p:sp>
        <p:nvSpPr>
          <p:cNvPr id="3" name="Content Placeholder 2"/>
          <p:cNvSpPr>
            <a:spLocks noGrp="1"/>
          </p:cNvSpPr>
          <p:nvPr>
            <p:ph idx="1"/>
          </p:nvPr>
        </p:nvSpPr>
        <p:spPr/>
        <p:txBody>
          <a:bodyPr/>
          <a:lstStyle/>
          <a:p>
            <a:pPr algn="just">
              <a:lnSpc>
                <a:spcPct val="150000"/>
              </a:lnSpc>
            </a:pPr>
            <a:r>
              <a:rPr lang="en-GB" dirty="0" smtClean="0">
                <a:hlinkClick r:id="rId2"/>
              </a:rPr>
              <a:t>Baker and Walker (1990</a:t>
            </a:r>
            <a:r>
              <a:rPr lang="en-GB" dirty="0" smtClean="0"/>
              <a:t>) categorized plants into three groups according to their strategy for coping with metal toxicity in soil; metal excluders, indicators and accumulators/ </a:t>
            </a:r>
            <a:r>
              <a:rPr lang="en-GB" dirty="0" err="1" smtClean="0"/>
              <a:t>hyperaccumulators</a:t>
            </a:r>
            <a:r>
              <a:rPr lang="en-GB" dirty="0" smtClean="0"/>
              <a:t>. </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كيف تستجيب النباتات للمعادن الثقيلة؟</a:t>
            </a:r>
            <a:endParaRPr lang="en-GB" dirty="0"/>
          </a:p>
        </p:txBody>
      </p:sp>
      <p:sp>
        <p:nvSpPr>
          <p:cNvPr id="3" name="Content Placeholder 2"/>
          <p:cNvSpPr>
            <a:spLocks noGrp="1"/>
          </p:cNvSpPr>
          <p:nvPr>
            <p:ph idx="1"/>
          </p:nvPr>
        </p:nvSpPr>
        <p:spPr>
          <a:xfrm>
            <a:off x="457200" y="1124744"/>
            <a:ext cx="8229600" cy="5001419"/>
          </a:xfrm>
        </p:spPr>
        <p:txBody>
          <a:bodyPr>
            <a:normAutofit fontScale="47500" lnSpcReduction="20000"/>
          </a:bodyPr>
          <a:lstStyle/>
          <a:p>
            <a:pPr algn="just" rtl="1">
              <a:lnSpc>
                <a:spcPct val="220000"/>
              </a:lnSpc>
            </a:pPr>
            <a:r>
              <a:rPr lang="ar-SA" dirty="0" smtClean="0"/>
              <a:t>1. </a:t>
            </a:r>
            <a:r>
              <a:rPr lang="en-GB" dirty="0" smtClean="0"/>
              <a:t>metal excluders</a:t>
            </a:r>
            <a:r>
              <a:rPr lang="ar-SA" dirty="0" smtClean="0"/>
              <a:t>: هذه الناتات تحتجز العناصر محتملة السمية في الجذور وتمنع وصولها الي المجموع الخضري</a:t>
            </a:r>
          </a:p>
          <a:p>
            <a:pPr algn="just" rtl="1">
              <a:lnSpc>
                <a:spcPct val="220000"/>
              </a:lnSpc>
            </a:pPr>
            <a:r>
              <a:rPr lang="en-GB" dirty="0" smtClean="0"/>
              <a:t>2. Metal non-excluders</a:t>
            </a:r>
            <a:r>
              <a:rPr lang="ar-SA" dirty="0" smtClean="0"/>
              <a:t> وهي تجمع بكفاءه كمية من المعاده الثقيلة في المجموع الخضري، وتنقسم بدورها الي مجموعتين</a:t>
            </a:r>
          </a:p>
          <a:p>
            <a:pPr algn="just" rtl="1">
              <a:lnSpc>
                <a:spcPct val="220000"/>
              </a:lnSpc>
            </a:pPr>
            <a:r>
              <a:rPr lang="ar-SA" dirty="0" smtClean="0"/>
              <a:t>الكواشف </a:t>
            </a:r>
            <a:r>
              <a:rPr lang="en-GB" dirty="0" smtClean="0"/>
              <a:t>Indicators</a:t>
            </a:r>
            <a:r>
              <a:rPr lang="ar-SA" dirty="0" smtClean="0"/>
              <a:t>  وهذه النباتات تحتوي علي تركيزات من المعادن الثقيلة  في انسجتها يعكس مستوي الملوث في التربة</a:t>
            </a:r>
          </a:p>
          <a:p>
            <a:pPr algn="just" rtl="1">
              <a:lnSpc>
                <a:spcPct val="220000"/>
              </a:lnSpc>
            </a:pPr>
            <a:r>
              <a:rPr lang="ar-SA" dirty="0" smtClean="0"/>
              <a:t>المجمعات الفائقة </a:t>
            </a:r>
            <a:r>
              <a:rPr lang="en-GB" dirty="0" err="1" smtClean="0"/>
              <a:t>hyperaccumulators</a:t>
            </a:r>
            <a:endParaRPr lang="ar-SA" dirty="0" smtClean="0"/>
          </a:p>
          <a:p>
            <a:pPr algn="just" rtl="1">
              <a:lnSpc>
                <a:spcPct val="220000"/>
              </a:lnSpc>
            </a:pPr>
            <a:r>
              <a:rPr lang="ar-SA" dirty="0" smtClean="0"/>
              <a:t>والتي يكون لها قدرة عالية علي تركيز المعادن في اجزاءها الخضرية بتركيزات تفوق كثيرا تركيزات الملوثات الموجودة في  التربةأو حتي في النباتات النامية بالقرب منه</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Metal excluders</a:t>
            </a:r>
            <a:endParaRPr lang="en-GB" dirty="0"/>
          </a:p>
        </p:txBody>
      </p:sp>
      <p:sp>
        <p:nvSpPr>
          <p:cNvPr id="3" name="Content Placeholder 2"/>
          <p:cNvSpPr>
            <a:spLocks noGrp="1"/>
          </p:cNvSpPr>
          <p:nvPr>
            <p:ph idx="1"/>
          </p:nvPr>
        </p:nvSpPr>
        <p:spPr>
          <a:xfrm>
            <a:off x="457200" y="1124744"/>
            <a:ext cx="8229600" cy="5001419"/>
          </a:xfrm>
        </p:spPr>
        <p:txBody>
          <a:bodyPr>
            <a:normAutofit fontScale="92500" lnSpcReduction="10000"/>
          </a:bodyPr>
          <a:lstStyle/>
          <a:p>
            <a:pPr algn="just">
              <a:lnSpc>
                <a:spcPct val="160000"/>
              </a:lnSpc>
            </a:pPr>
            <a:r>
              <a:rPr lang="en-GB" b="1" dirty="0" smtClean="0"/>
              <a:t>Metal excluders</a:t>
            </a:r>
            <a:r>
              <a:rPr lang="en-GB" dirty="0" smtClean="0"/>
              <a:t> are </a:t>
            </a:r>
            <a:r>
              <a:rPr lang="en-GB" b="1" dirty="0" smtClean="0"/>
              <a:t>plants</a:t>
            </a:r>
            <a:r>
              <a:rPr lang="en-GB" dirty="0" smtClean="0"/>
              <a:t> which effectively limit the levels of heavy </a:t>
            </a:r>
            <a:r>
              <a:rPr lang="en-GB" b="1" dirty="0" smtClean="0"/>
              <a:t>metal</a:t>
            </a:r>
            <a:r>
              <a:rPr lang="en-GB" dirty="0" smtClean="0"/>
              <a:t> translocation within them and maintain relatively low levels in their shoot over a wide range of soil levels; however, they can still contain relatively large amounts of </a:t>
            </a:r>
            <a:r>
              <a:rPr lang="en-GB" b="1" dirty="0" smtClean="0"/>
              <a:t>metals</a:t>
            </a:r>
            <a:r>
              <a:rPr lang="en-GB" dirty="0" smtClean="0"/>
              <a:t> in their roots</a:t>
            </a:r>
          </a:p>
          <a:p>
            <a:pPr algn="just">
              <a:lnSpc>
                <a:spcPct val="160000"/>
              </a:lnSpc>
            </a:pPr>
            <a:r>
              <a:rPr lang="en-GB" dirty="0" smtClean="0"/>
              <a:t>This group includes the majority of plant species.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Plant indicators</a:t>
            </a:r>
            <a:endParaRPr lang="en-GB" dirty="0"/>
          </a:p>
        </p:txBody>
      </p:sp>
      <p:sp>
        <p:nvSpPr>
          <p:cNvPr id="3" name="Content Placeholder 2"/>
          <p:cNvSpPr>
            <a:spLocks noGrp="1"/>
          </p:cNvSpPr>
          <p:nvPr>
            <p:ph idx="1"/>
          </p:nvPr>
        </p:nvSpPr>
        <p:spPr>
          <a:xfrm>
            <a:off x="457200" y="1196752"/>
            <a:ext cx="8229600" cy="4929411"/>
          </a:xfrm>
        </p:spPr>
        <p:txBody>
          <a:bodyPr>
            <a:normAutofit fontScale="92500" lnSpcReduction="20000"/>
          </a:bodyPr>
          <a:lstStyle/>
          <a:p>
            <a:pPr algn="just">
              <a:lnSpc>
                <a:spcPct val="150000"/>
              </a:lnSpc>
            </a:pPr>
            <a:r>
              <a:rPr lang="en-GB" dirty="0" smtClean="0"/>
              <a:t>The presence or absence of certain plant or other vegetative life in an ecosystem can provide important clues about the health of the environment: </a:t>
            </a:r>
            <a:r>
              <a:rPr lang="en-GB" dirty="0" smtClean="0">
                <a:hlinkClick r:id="rId2" tooltip="Environmental preservation"/>
              </a:rPr>
              <a:t>environmental preservation</a:t>
            </a:r>
            <a:r>
              <a:rPr lang="en-GB" dirty="0" smtClean="0"/>
              <a:t>. Plants that are metal indicators accumulate metals in their harvestable biomass and these levels generally are reflective of the metal concentration in the soil.</a:t>
            </a:r>
          </a:p>
          <a:p>
            <a:pPr>
              <a:lnSpc>
                <a:spcPct val="150000"/>
              </a:lnSpc>
            </a:pP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1358</Words>
  <Application>Microsoft Office PowerPoint</Application>
  <PresentationFormat>On-screen Show (4:3)</PresentationFormat>
  <Paragraphs>51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Coping Mechanisms of Plants growing on heavy  metal contaminated soil</vt:lpstr>
      <vt:lpstr>Introduction</vt:lpstr>
      <vt:lpstr>Avoidance</vt:lpstr>
      <vt:lpstr>Tolerance</vt:lpstr>
      <vt:lpstr>Slide 5</vt:lpstr>
      <vt:lpstr>Categories of plants growing on metal contaminated soils</vt:lpstr>
      <vt:lpstr>كيف تستجيب النباتات للمعادن الثقيلة؟</vt:lpstr>
      <vt:lpstr>Metal excluders</vt:lpstr>
      <vt:lpstr>Plant indicators</vt:lpstr>
      <vt:lpstr>Accumulators/hyperaccumulators</vt:lpstr>
      <vt:lpstr>Determination of excluders, indicators and hyperaccumulators plants </vt:lpstr>
      <vt:lpstr>Physiological mechanisms of metal resistance</vt:lpstr>
      <vt:lpstr>A. Restriction of metal uptake</vt:lpstr>
      <vt:lpstr>B. The cell wall</vt:lpstr>
      <vt:lpstr>C. Root exudates</vt:lpstr>
      <vt:lpstr>D. Chelation</vt:lpstr>
      <vt:lpstr>e. Oxygen donor ligands</vt:lpstr>
      <vt:lpstr>f. Nitrogen donor ligands</vt:lpstr>
      <vt:lpstr>g. Sulfur donor ligands</vt:lpstr>
      <vt:lpstr>Slide 20</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jojo</dc:creator>
  <cp:lastModifiedBy>jojo</cp:lastModifiedBy>
  <cp:revision>17</cp:revision>
  <dcterms:created xsi:type="dcterms:W3CDTF">2020-03-22T05:56:13Z</dcterms:created>
  <dcterms:modified xsi:type="dcterms:W3CDTF">2020-03-22T07:30:02Z</dcterms:modified>
</cp:coreProperties>
</file>